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Montserrat SemiBold"/>
      <p:regular r:id="rId41"/>
      <p:bold r:id="rId42"/>
      <p:italic r:id="rId43"/>
      <p:boldItalic r:id="rId44"/>
    </p:embeddedFont>
    <p:embeddedFont>
      <p:font typeface="Caveat"/>
      <p:regular r:id="rId45"/>
      <p:bold r:id="rId46"/>
    </p:embeddedFont>
    <p:embeddedFont>
      <p:font typeface="Montserrat"/>
      <p:regular r:id="rId47"/>
      <p:bold r:id="rId48"/>
      <p:italic r:id="rId49"/>
      <p:boldItalic r:id="rId50"/>
    </p:embeddedFont>
    <p:embeddedFont>
      <p:font typeface="Montserrat Black"/>
      <p:bold r:id="rId51"/>
      <p:boldItalic r:id="rId52"/>
    </p:embeddedFont>
    <p:embeddedFont>
      <p:font typeface="Montserrat Light"/>
      <p:regular r:id="rId53"/>
      <p:bold r:id="rId54"/>
      <p:italic r:id="rId55"/>
      <p:boldItalic r:id="rId56"/>
    </p:embeddedFont>
    <p:embeddedFont>
      <p:font typeface="Montserrat ExtraLight"/>
      <p:regular r:id="rId57"/>
      <p:bold r:id="rId58"/>
      <p:italic r:id="rId59"/>
      <p:boldItalic r:id="rId60"/>
    </p:embeddedFont>
    <p:embeddedFont>
      <p:font typeface="Fira Sans Light"/>
      <p:regular r:id="rId61"/>
      <p:bold r:id="rId62"/>
      <p:italic r:id="rId63"/>
      <p:boldItalic r:id="rId64"/>
    </p:embeddedFont>
    <p:embeddedFont>
      <p:font typeface="Oswald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ontserratSemiBold-bold.fntdata"/><Relationship Id="rId41" Type="http://schemas.openxmlformats.org/officeDocument/2006/relationships/font" Target="fonts/MontserratSemiBold-regular.fntdata"/><Relationship Id="rId44" Type="http://schemas.openxmlformats.org/officeDocument/2006/relationships/font" Target="fonts/MontserratSemiBold-boldItalic.fntdata"/><Relationship Id="rId43" Type="http://schemas.openxmlformats.org/officeDocument/2006/relationships/font" Target="fonts/MontserratSemiBold-italic.fntdata"/><Relationship Id="rId46" Type="http://schemas.openxmlformats.org/officeDocument/2006/relationships/font" Target="fonts/Caveat-bold.fntdata"/><Relationship Id="rId45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FiraSansLight-bold.fntdata"/><Relationship Id="rId61" Type="http://schemas.openxmlformats.org/officeDocument/2006/relationships/font" Target="fonts/FiraSansLight-regular.fntdata"/><Relationship Id="rId20" Type="http://schemas.openxmlformats.org/officeDocument/2006/relationships/slide" Target="slides/slide15.xml"/><Relationship Id="rId64" Type="http://schemas.openxmlformats.org/officeDocument/2006/relationships/font" Target="fonts/FiraSansLight-boldItalic.fntdata"/><Relationship Id="rId63" Type="http://schemas.openxmlformats.org/officeDocument/2006/relationships/font" Target="fonts/FiraSansLight-italic.fntdata"/><Relationship Id="rId22" Type="http://schemas.openxmlformats.org/officeDocument/2006/relationships/slide" Target="slides/slide17.xml"/><Relationship Id="rId66" Type="http://schemas.openxmlformats.org/officeDocument/2006/relationships/font" Target="fonts/Oswald-bold.fntdata"/><Relationship Id="rId21" Type="http://schemas.openxmlformats.org/officeDocument/2006/relationships/slide" Target="slides/slide16.xml"/><Relationship Id="rId65" Type="http://schemas.openxmlformats.org/officeDocument/2006/relationships/font" Target="fonts/Oswald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ExtraLight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Black-bold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MontserratLight-regular.fntdata"/><Relationship Id="rId52" Type="http://schemas.openxmlformats.org/officeDocument/2006/relationships/font" Target="fonts/MontserratBlack-boldItalic.fntdata"/><Relationship Id="rId11" Type="http://schemas.openxmlformats.org/officeDocument/2006/relationships/slide" Target="slides/slide6.xml"/><Relationship Id="rId55" Type="http://schemas.openxmlformats.org/officeDocument/2006/relationships/font" Target="fonts/MontserratLight-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Light-bold.fntdata"/><Relationship Id="rId13" Type="http://schemas.openxmlformats.org/officeDocument/2006/relationships/slide" Target="slides/slide8.xml"/><Relationship Id="rId57" Type="http://schemas.openxmlformats.org/officeDocument/2006/relationships/font" Target="fonts/MontserratExtraLight-regular.fntdata"/><Relationship Id="rId12" Type="http://schemas.openxmlformats.org/officeDocument/2006/relationships/slide" Target="slides/slide7.xml"/><Relationship Id="rId56" Type="http://schemas.openxmlformats.org/officeDocument/2006/relationships/font" Target="fonts/MontserratLight-bold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ExtraLight-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Extra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fe3c00fc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fe3c00fc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4a6819cf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4a6819cf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d4a6819cf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d4a6819cf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e3c00fc39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e3c00fc39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e3c00fc39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fe3c00fc39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c1075819a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c1075819a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30c1075819a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c1075819a_0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0c1075819a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0c1075819a_0_4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c1075819a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c1075819a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0c1075819a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4a6819cfa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d4a6819cfa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d4a6819cfa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4a6819cfa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d4a6819cfa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d4a6819cfa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e8c6470ab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fe8c6470ab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c1075819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c1075819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fe8c6470ab_1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fe8c6470ab_1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e3c00fc39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fe3c00fc39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c1075819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c1075819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0c1075819a_0_4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0c1075819a_0_4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0c1075819a_0_4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c1075819a_0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0c1075819a_0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0c1075819a_0_4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c1075819a_0_4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0c1075819a_0_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0c1075819a_0_4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c1075819a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0c1075819a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0c1075819a_0_1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0c1075819a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0c1075819a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0c1075819a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c1075819a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0c1075819a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0c1075819a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0c1075819a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0c1075819a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30c1075819a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e3c00fc39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e3c00fc39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0c1075819a_2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0c1075819a_2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30c1075819a_2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0c1075819a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0c1075819a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c1075819a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0c1075819a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c1075819a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0c1075819a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c1075819a_2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c1075819a_2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30c1075819a_2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c1075819a_0_2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0c1075819a_0_2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0c1075819a_0_2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b7bf77958_0_102:notes"/>
          <p:cNvSpPr/>
          <p:nvPr>
            <p:ph idx="2" type="sldImg"/>
          </p:nvPr>
        </p:nvSpPr>
        <p:spPr>
          <a:xfrm>
            <a:off x="68581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b7bf77958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" name="Google Shape;99;g30b7bf77958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d9b524c38_0_4:notes"/>
          <p:cNvSpPr/>
          <p:nvPr>
            <p:ph idx="2" type="sldImg"/>
          </p:nvPr>
        </p:nvSpPr>
        <p:spPr>
          <a:xfrm>
            <a:off x="68581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d9b524c38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1" name="Google Shape;131;g30d9b524c38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e8c6470a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e8c6470a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e8c6470a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fe8c6470a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e8c6470ab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fe8c6470a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4a6819cf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4a6819cf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sales@gams.com" TargetMode="External"/><Relationship Id="rId3" Type="http://schemas.openxmlformats.org/officeDocument/2006/relationships/hyperlink" Target="http://www.gams.com" TargetMode="External"/><Relationship Id="rId4" Type="http://schemas.openxmlformats.org/officeDocument/2006/relationships/hyperlink" Target="https://twitter.com/GamsSoftware" TargetMode="External"/><Relationship Id="rId9" Type="http://schemas.openxmlformats.org/officeDocument/2006/relationships/hyperlink" Target="https://www.linkedin.com/company/gams-development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twitter.com/GamsSoftware" TargetMode="External"/><Relationship Id="rId7" Type="http://schemas.openxmlformats.org/officeDocument/2006/relationships/hyperlink" Target="https://www.linkedin.com/company/gams-development" TargetMode="External"/><Relationship Id="rId8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801019" y="786638"/>
            <a:ext cx="7505700" cy="18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Montserrat Light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186706" y="2959573"/>
            <a:ext cx="68580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88B92"/>
              </a:buClr>
              <a:buSzPts val="1800"/>
              <a:buNone/>
              <a:defRPr sz="1800">
                <a:solidFill>
                  <a:srgbClr val="788B92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Light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90100" y="139325"/>
            <a:ext cx="66384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36550" lvl="0" marL="45720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36550" lvl="1" marL="9144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2pPr>
            <a:lvl3pPr indent="-336550" lvl="2" marL="13716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3pPr>
            <a:lvl4pPr indent="-336550" lvl="3" marL="18288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4pPr>
            <a:lvl5pPr indent="-336550" lvl="4" marL="2286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5pPr>
            <a:lvl6pPr indent="-336550" lvl="5" marL="27432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TITLE_1">
    <p:bg>
      <p:bgPr>
        <a:noFill/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494138" y="1691025"/>
            <a:ext cx="6148200" cy="184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Font typeface="Montserrat Light"/>
              <a:buNone/>
              <a:defRPr sz="45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494138" y="3536925"/>
            <a:ext cx="6148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800"/>
              <a:buNone/>
              <a:defRPr sz="1800">
                <a:solidFill>
                  <a:srgbClr val="999999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2700000">
            <a:off x="7155168" y="1566139"/>
            <a:ext cx="2945499" cy="2934581"/>
            <a:chOff x="-1081258" y="82420"/>
            <a:chExt cx="3219636" cy="3207702"/>
          </a:xfrm>
        </p:grpSpPr>
        <p:sp>
          <p:nvSpPr>
            <p:cNvPr id="26" name="Google Shape;26;p4"/>
            <p:cNvSpPr/>
            <p:nvPr/>
          </p:nvSpPr>
          <p:spPr>
            <a:xfrm>
              <a:off x="-1070875" y="82420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268424" y="884354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534027" y="1686288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1336478" y="2488222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272849" y="2488222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1081258" y="1686288"/>
              <a:ext cx="801900" cy="801900"/>
            </a:xfrm>
            <a:prstGeom prst="rect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i="0" sz="27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▪"/>
              <a:defRPr i="0" sz="2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▪"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▪"/>
              <a:defRPr i="0" sz="1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▪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▪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628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628650" y="933450"/>
            <a:ext cx="38862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17500" lvl="5" marL="2743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17500" lvl="6" marL="3200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17500" lvl="7" marL="3657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17500" lvl="8" marL="4114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2" type="body"/>
          </p:nvPr>
        </p:nvSpPr>
        <p:spPr>
          <a:xfrm>
            <a:off x="4629150" y="933450"/>
            <a:ext cx="38862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▪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17500" lvl="5" marL="2743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17500" lvl="6" marL="3200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17500" lvl="7" marL="3657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17500" lvl="8" marL="4114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•"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 type="secHead">
  <p:cSld name="SECTION_HEADER">
    <p:bg>
      <p:bgPr>
        <a:noFill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623900" y="1282298"/>
            <a:ext cx="78867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Light"/>
              <a:buNone/>
            </a:pPr>
            <a:r>
              <a:rPr lang="en" sz="25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Contact Us</a:t>
            </a:r>
            <a:endParaRPr sz="25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" name="Google Shape;46;p8"/>
          <p:cNvSpPr txBox="1"/>
          <p:nvPr/>
        </p:nvSpPr>
        <p:spPr>
          <a:xfrm>
            <a:off x="623900" y="2276236"/>
            <a:ext cx="7886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sales@gams.com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www.gams.com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" name="Google Shape;47;p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803" y="3458265"/>
            <a:ext cx="364500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>
            <a:off x="1230651" y="3540075"/>
            <a:ext cx="2184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@GamsSoftware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659311" y="4377218"/>
            <a:ext cx="359400" cy="3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, icon&#10;&#10;Description automatically generated" id="50" name="Google Shape;50;p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6803" y="4012669"/>
            <a:ext cx="428690" cy="36455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/>
        </p:nvSpPr>
        <p:spPr>
          <a:xfrm>
            <a:off x="1230646" y="4042532"/>
            <a:ext cx="3841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https://www.linkedin.com/company/gams-development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5266725" y="1521725"/>
            <a:ext cx="3579900" cy="1441200"/>
          </a:xfrm>
          <a:prstGeom prst="rect">
            <a:avLst/>
          </a:prstGeom>
          <a:solidFill>
            <a:srgbClr val="FFFBF5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Additional Information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i="1" lang="en" sz="1000">
                <a:latin typeface="Montserrat"/>
                <a:ea typeface="Montserrat"/>
                <a:cs typeface="Montserrat"/>
                <a:sym typeface="Montserrat"/>
              </a:rPr>
              <a:t>like talks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i="1" lang="en" sz="1000">
                <a:latin typeface="Montserrat"/>
                <a:ea typeface="Montserrat"/>
                <a:cs typeface="Montserrat"/>
                <a:sym typeface="Montserrat"/>
              </a:rPr>
              <a:t>Or important dates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7591425" y="4514850"/>
            <a:ext cx="1104900" cy="29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5266825" y="3365025"/>
            <a:ext cx="3579900" cy="582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indent="-342900" lvl="1" marL="914400"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2pPr>
            <a:lvl3pPr indent="-323850" lvl="2" marL="1371600"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5252250" y="1548175"/>
            <a:ext cx="3594600" cy="1414800"/>
          </a:xfrm>
          <a:prstGeom prst="rect">
            <a:avLst/>
          </a:prstGeom>
          <a:solidFill>
            <a:srgbClr val="FFFBF5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>
              <a:spcBef>
                <a:spcPts val="8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36550" lvl="1" marL="914400"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2pPr>
            <a:lvl3pPr indent="-336550" lvl="2" marL="1371600"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3pPr>
            <a:lvl4pPr indent="-336550" lvl="3" marL="1828800"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4pPr>
            <a:lvl5pPr indent="-336550" lvl="4" marL="2286000"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1700"/>
            </a:lvl5pPr>
            <a:lvl6pPr indent="-336550" lvl="5" marL="274320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USTOM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700" y="1919250"/>
            <a:ext cx="3200400" cy="1286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" name="Google Shape;58;p9"/>
          <p:cNvSpPr/>
          <p:nvPr/>
        </p:nvSpPr>
        <p:spPr>
          <a:xfrm>
            <a:off x="6774225" y="103725"/>
            <a:ext cx="2322000" cy="96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 Light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4" name="Google Shape;64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A8B8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0.xml"/><Relationship Id="rId1" Type="http://schemas.openxmlformats.org/officeDocument/2006/relationships/hyperlink" Target="http://www.gams.com" TargetMode="Externa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944675"/>
            <a:ext cx="9144000" cy="20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" name="Google Shape;7;p1"/>
          <p:cNvCxnSpPr/>
          <p:nvPr/>
        </p:nvCxnSpPr>
        <p:spPr>
          <a:xfrm>
            <a:off x="113" y="4942725"/>
            <a:ext cx="9144000" cy="0"/>
          </a:xfrm>
          <a:prstGeom prst="straightConnector1">
            <a:avLst/>
          </a:prstGeom>
          <a:noFill/>
          <a:ln cap="flat" cmpd="sng" w="9525">
            <a:solidFill>
              <a:srgbClr val="F496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" name="Google Shape;8;p1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i="0" sz="27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▪"/>
              <a:defRPr i="0" sz="2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▪"/>
              <a:defRPr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▪"/>
              <a:defRPr i="0" sz="1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▪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▪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" name="Google Shape;10;p1"/>
          <p:cNvSpPr txBox="1"/>
          <p:nvPr/>
        </p:nvSpPr>
        <p:spPr>
          <a:xfrm>
            <a:off x="1260688" y="4981566"/>
            <a:ext cx="6187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GAMS Development Corp.                    GAMS Software GmbH                    </a:t>
            </a:r>
            <a:r>
              <a:rPr lang="en" sz="800" u="sng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  <a:hlinkClick r:id="rId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www.gams.com</a:t>
            </a:r>
            <a:r>
              <a:rPr lang="en" sz="8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8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33175" y="179001"/>
            <a:ext cx="1877402" cy="7544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88">
          <p15:clr>
            <a:srgbClr val="EA4335"/>
          </p15:clr>
        </p15:guide>
        <p15:guide id="2" pos="246">
          <p15:clr>
            <a:srgbClr val="EA4335"/>
          </p15:clr>
        </p15:guide>
        <p15:guide id="3" orient="horz" pos="496">
          <p15:clr>
            <a:srgbClr val="EA4335"/>
          </p15:clr>
        </p15:guide>
        <p15:guide id="4" orient="horz" pos="2952">
          <p15:clr>
            <a:srgbClr val="EA4335"/>
          </p15:clr>
        </p15:guide>
        <p15:guide id="5" orient="horz" pos="588">
          <p15:clr>
            <a:srgbClr val="EA4335"/>
          </p15:clr>
        </p15:guide>
        <p15:guide id="6" pos="562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hyperlink" Target="https://www.gams.com/blog/2023/07/performance-in-optimization-models-a-comparative-analysis-of-gams-pyomo-gurobipy-and-jump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gams.com/sales/miro_facts/" TargetMode="External"/><Relationship Id="rId4" Type="http://schemas.openxmlformats.org/officeDocument/2006/relationships/hyperlink" Target="https://www.gams.com/sales/engine_facts/" TargetMode="External"/><Relationship Id="rId5" Type="http://schemas.openxmlformats.org/officeDocument/2006/relationships/hyperlink" Target="https://gamspy.readthedocs.io/en/latest/user/basics/model.html#solving-with-neos-server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5" Type="http://schemas.openxmlformats.org/officeDocument/2006/relationships/image" Target="../media/image2.jpg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type="ctrTitle"/>
          </p:nvPr>
        </p:nvSpPr>
        <p:spPr>
          <a:xfrm>
            <a:off x="529050" y="786650"/>
            <a:ext cx="8085900" cy="184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GAMSPy: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 Pipeline Friendly General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Algebraic Modeling Language</a:t>
            </a:r>
            <a:endParaRPr sz="2600"/>
          </a:p>
        </p:txBody>
      </p:sp>
      <p:sp>
        <p:nvSpPr>
          <p:cNvPr id="77" name="Google Shape;77;p12"/>
          <p:cNvSpPr txBox="1"/>
          <p:nvPr>
            <p:ph idx="1" type="subTitle"/>
          </p:nvPr>
        </p:nvSpPr>
        <p:spPr>
          <a:xfrm>
            <a:off x="737550" y="2967300"/>
            <a:ext cx="7668900" cy="177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Adam Christensen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Muhammet Soyturk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Steven Dirkse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Michael Bussieck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/>
          <p:nvPr>
            <p:ph idx="1" type="body"/>
          </p:nvPr>
        </p:nvSpPr>
        <p:spPr>
          <a:xfrm>
            <a:off x="628650" y="933450"/>
            <a:ext cx="81201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➔"/>
            </a:pPr>
            <a:r>
              <a:rPr b="1" lang="en" sz="1600"/>
              <a:t>Abstract/data-independent modeling</a:t>
            </a:r>
            <a:endParaRPr b="1" sz="1600"/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◆"/>
            </a:pPr>
            <a:r>
              <a:rPr lang="en" sz="1600"/>
              <a:t>Records </a:t>
            </a:r>
            <a:r>
              <a:rPr i="1" lang="en" sz="1600"/>
              <a:t>can</a:t>
            </a:r>
            <a:r>
              <a:rPr lang="en" sz="1600"/>
              <a:t> belong to symbols, but do not define them</a:t>
            </a: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➔"/>
            </a:pPr>
            <a:r>
              <a:rPr b="1" lang="en" sz="1600"/>
              <a:t>Conveniently handle sparse data</a:t>
            </a:r>
            <a:endParaRPr b="1" sz="1600"/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◆"/>
            </a:pPr>
            <a:r>
              <a:rPr lang="en" sz="1600"/>
              <a:t>Algebraic syntax is paramount</a:t>
            </a: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➔"/>
            </a:pPr>
            <a:r>
              <a:rPr lang="en" sz="1600">
                <a:solidFill>
                  <a:srgbClr val="B7B7B7"/>
                </a:solidFill>
              </a:rPr>
              <a:t>Convenient and efficient data structures</a:t>
            </a:r>
            <a:endParaRPr sz="1600">
              <a:solidFill>
                <a:srgbClr val="B7B7B7"/>
              </a:solidFill>
            </a:endParaRPr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◆"/>
            </a:pPr>
            <a:r>
              <a:rPr lang="en" sz="1600">
                <a:solidFill>
                  <a:srgbClr val="B7B7B7"/>
                </a:solidFill>
              </a:rPr>
              <a:t>Pandas/Numpy are the data backbone</a:t>
            </a:r>
            <a:endParaRPr sz="1600">
              <a:solidFill>
                <a:srgbClr val="B7B7B7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➔"/>
            </a:pPr>
            <a:r>
              <a:rPr lang="en" sz="1600">
                <a:solidFill>
                  <a:srgbClr val="B7B7B7"/>
                </a:solidFill>
              </a:rPr>
              <a:t>Performant</a:t>
            </a:r>
            <a:endParaRPr sz="1600">
              <a:solidFill>
                <a:srgbClr val="B7B7B7"/>
              </a:solidFill>
            </a:endParaRPr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◆"/>
            </a:pPr>
            <a:r>
              <a:rPr lang="en" sz="1600">
                <a:solidFill>
                  <a:srgbClr val="B7B7B7"/>
                </a:solidFill>
              </a:rPr>
              <a:t>Runs with a specialized engine (GAMS)</a:t>
            </a:r>
            <a:endParaRPr sz="1600">
              <a:solidFill>
                <a:srgbClr val="B7B7B7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➔"/>
            </a:pPr>
            <a:r>
              <a:rPr lang="en" sz="1600">
                <a:solidFill>
                  <a:srgbClr val="B7B7B7"/>
                </a:solidFill>
              </a:rPr>
              <a:t>Interoperable</a:t>
            </a:r>
            <a:endParaRPr sz="1600">
              <a:solidFill>
                <a:srgbClr val="B7B7B7"/>
              </a:solidFill>
            </a:endParaRPr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1600"/>
              <a:buChar char="◆"/>
            </a:pPr>
            <a:r>
              <a:rPr lang="en" sz="1600">
                <a:solidFill>
                  <a:srgbClr val="B7B7B7"/>
                </a:solidFill>
              </a:rPr>
              <a:t>Harmony with other GAMS tools</a:t>
            </a:r>
            <a:endParaRPr sz="1600">
              <a:solidFill>
                <a:srgbClr val="B7B7B7"/>
              </a:solidFill>
            </a:endParaRPr>
          </a:p>
        </p:txBody>
      </p:sp>
      <p:sp>
        <p:nvSpPr>
          <p:cNvPr id="186" name="Google Shape;186;p21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Core Principles…</a:t>
            </a:r>
            <a:endParaRPr>
              <a:solidFill>
                <a:srgbClr val="F4961A"/>
              </a:solidFill>
            </a:endParaRPr>
          </a:p>
        </p:txBody>
      </p:sp>
      <p:sp>
        <p:nvSpPr>
          <p:cNvPr id="187" name="Google Shape;187;p21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>
            <p:ph idx="1" type="body"/>
          </p:nvPr>
        </p:nvSpPr>
        <p:spPr>
          <a:xfrm>
            <a:off x="628650" y="933450"/>
            <a:ext cx="81201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➔"/>
            </a:pPr>
            <a:r>
              <a:rPr lang="en" sz="1600">
                <a:solidFill>
                  <a:srgbClr val="B7B7B7"/>
                </a:solidFill>
              </a:rPr>
              <a:t>Abstract/data-independent modeling</a:t>
            </a:r>
            <a:endParaRPr sz="1600">
              <a:solidFill>
                <a:srgbClr val="B7B7B7"/>
              </a:solidFill>
            </a:endParaRPr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◆"/>
            </a:pPr>
            <a:r>
              <a:rPr lang="en" sz="1600">
                <a:solidFill>
                  <a:srgbClr val="B7B7B7"/>
                </a:solidFill>
              </a:rPr>
              <a:t>Records </a:t>
            </a:r>
            <a:r>
              <a:rPr i="1" lang="en" sz="1600">
                <a:solidFill>
                  <a:srgbClr val="B7B7B7"/>
                </a:solidFill>
              </a:rPr>
              <a:t>can</a:t>
            </a:r>
            <a:r>
              <a:rPr lang="en" sz="1600">
                <a:solidFill>
                  <a:srgbClr val="B7B7B7"/>
                </a:solidFill>
              </a:rPr>
              <a:t> belong to symbols, but do not define them</a:t>
            </a:r>
            <a:endParaRPr sz="1600">
              <a:solidFill>
                <a:srgbClr val="B7B7B7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➔"/>
            </a:pPr>
            <a:r>
              <a:rPr lang="en" sz="1600">
                <a:solidFill>
                  <a:srgbClr val="B7B7B7"/>
                </a:solidFill>
              </a:rPr>
              <a:t>Conveniently handle sparse data</a:t>
            </a:r>
            <a:endParaRPr sz="1600">
              <a:solidFill>
                <a:srgbClr val="B7B7B7"/>
              </a:solidFill>
            </a:endParaRPr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1600"/>
              <a:buChar char="◆"/>
            </a:pPr>
            <a:r>
              <a:rPr lang="en" sz="1600">
                <a:solidFill>
                  <a:srgbClr val="B7B7B7"/>
                </a:solidFill>
              </a:rPr>
              <a:t>Algebraic syntax is paramount</a:t>
            </a:r>
            <a:endParaRPr sz="1600">
              <a:solidFill>
                <a:srgbClr val="B7B7B7"/>
              </a:solidFill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➔"/>
            </a:pPr>
            <a:r>
              <a:rPr b="1" lang="en" sz="1600"/>
              <a:t>Convenient and efficient data structures</a:t>
            </a:r>
            <a:endParaRPr b="1" sz="1600"/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◆"/>
            </a:pPr>
            <a:r>
              <a:rPr lang="en" sz="1600"/>
              <a:t>Pandas/Numpy are the data backbone</a:t>
            </a: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➔"/>
            </a:pPr>
            <a:r>
              <a:rPr b="1" lang="en" sz="1600"/>
              <a:t>Performant</a:t>
            </a:r>
            <a:endParaRPr b="1" sz="1600"/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◆"/>
            </a:pPr>
            <a:r>
              <a:rPr lang="en" sz="1600"/>
              <a:t>Runs with a specialized engine (GAMS)</a:t>
            </a: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➔"/>
            </a:pPr>
            <a:r>
              <a:rPr b="1" lang="en" sz="1600"/>
              <a:t>Interoperable</a:t>
            </a:r>
            <a:endParaRPr b="1" sz="1600"/>
          </a:p>
          <a:p>
            <a:pPr indent="-330200" lvl="1" marL="9144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600"/>
              <a:buChar char="◆"/>
            </a:pPr>
            <a:r>
              <a:rPr lang="en" sz="1600"/>
              <a:t>Harmony with other GAMS tools</a:t>
            </a:r>
            <a:endParaRPr sz="1600"/>
          </a:p>
        </p:txBody>
      </p:sp>
      <p:sp>
        <p:nvSpPr>
          <p:cNvPr id="193" name="Google Shape;193;p22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Core Principles…</a:t>
            </a:r>
            <a:endParaRPr>
              <a:solidFill>
                <a:srgbClr val="F4961A"/>
              </a:solidFill>
            </a:endParaRPr>
          </a:p>
        </p:txBody>
      </p:sp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</a:t>
            </a:r>
            <a:r>
              <a:rPr lang="en">
                <a:solidFill>
                  <a:srgbClr val="F4961A"/>
                </a:solidFill>
              </a:rPr>
              <a:t>Py </a:t>
            </a:r>
            <a:r>
              <a:rPr lang="en"/>
              <a:t>First Look</a:t>
            </a:r>
            <a:endParaRPr/>
          </a:p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3"/>
          <p:cNvSpPr txBox="1"/>
          <p:nvPr/>
        </p:nvSpPr>
        <p:spPr>
          <a:xfrm>
            <a:off x="6449775" y="1224850"/>
            <a:ext cx="2563500" cy="3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Abstract Model</a:t>
            </a:r>
            <a:endParaRPr b="1" i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Declared/defined over sets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Like “writing on paper”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Compact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Logically consistent (no domain violations, uncontrolled sets)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Completely abstract (no data)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Leverages operator overloading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00" y="786650"/>
            <a:ext cx="5944443" cy="40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</a:t>
            </a:r>
            <a:r>
              <a:rPr lang="en">
                <a:solidFill>
                  <a:srgbClr val="F4961A"/>
                </a:solidFill>
              </a:rPr>
              <a:t>Py</a:t>
            </a:r>
            <a:r>
              <a:rPr lang="en"/>
              <a:t> First Look</a:t>
            </a:r>
            <a:endParaRPr/>
          </a:p>
        </p:txBody>
      </p:sp>
      <p:sp>
        <p:nvSpPr>
          <p:cNvPr id="208" name="Google Shape;208;p24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4"/>
          <p:cNvSpPr txBox="1"/>
          <p:nvPr/>
        </p:nvSpPr>
        <p:spPr>
          <a:xfrm>
            <a:off x="6449775" y="1224850"/>
            <a:ext cx="2563500" cy="3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Generates Early Warnings</a:t>
            </a:r>
            <a:endParaRPr b="1" i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Domain violation exists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Cannot create equation block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Raises helpful error messages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4961A"/>
                </a:solidFill>
                <a:latin typeface="Montserrat"/>
                <a:ea typeface="Montserrat"/>
                <a:cs typeface="Montserrat"/>
                <a:sym typeface="Montserrat"/>
              </a:rPr>
              <a:t>GAMS </a:t>
            </a:r>
            <a:r>
              <a:rPr b="1"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Philosophy - tight syntax leads to better modeling</a:t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0" name="Google Shape;210;p24"/>
          <p:cNvGrpSpPr/>
          <p:nvPr/>
        </p:nvGrpSpPr>
        <p:grpSpPr>
          <a:xfrm>
            <a:off x="390100" y="786650"/>
            <a:ext cx="5944448" cy="4051975"/>
            <a:chOff x="390100" y="786650"/>
            <a:chExt cx="5944448" cy="4051975"/>
          </a:xfrm>
        </p:grpSpPr>
        <p:pic>
          <p:nvPicPr>
            <p:cNvPr id="211" name="Google Shape;21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0100" y="786650"/>
              <a:ext cx="5944443" cy="4051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4"/>
            <p:cNvPicPr preferRelativeResize="0"/>
            <p:nvPr/>
          </p:nvPicPr>
          <p:blipFill rotWithShape="1">
            <a:blip r:embed="rId4">
              <a:alphaModFix/>
            </a:blip>
            <a:srcRect b="0" l="0" r="0" t="13479"/>
            <a:stretch/>
          </p:blipFill>
          <p:spPr>
            <a:xfrm>
              <a:off x="390100" y="1332725"/>
              <a:ext cx="5944448" cy="3505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/>
        </p:nvSpPr>
        <p:spPr>
          <a:xfrm>
            <a:off x="390100" y="1125800"/>
            <a:ext cx="8544000" cy="36879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292575" y="700090"/>
            <a:ext cx="6408000" cy="60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9402" lvl="0" marL="342900" rtl="0" algn="l">
              <a:spcBef>
                <a:spcPts val="800"/>
              </a:spcBef>
              <a:spcAft>
                <a:spcPts val="0"/>
              </a:spcAft>
              <a:buSzPts val="2115"/>
              <a:buChar char="▪"/>
            </a:pPr>
            <a:r>
              <a:rPr lang="en" sz="2115"/>
              <a:t>C</a:t>
            </a:r>
            <a:r>
              <a:rPr lang="en" sz="2115"/>
              <a:t>ore of GAMS syntax</a:t>
            </a:r>
            <a:endParaRPr b="1" sz="542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0" name="Google Shape;220;p25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Indexing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554950" y="1155800"/>
            <a:ext cx="81852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Nested/Logical Chains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erm $ (logical_condition1 $ (logical_condition2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$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(...)))</a:t>
            </a:r>
            <a:endParaRPr b="1" i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term $ (logical_condition1 and logical_condition2 and ...)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Left hand side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rho(i) $ (sig(i) &lt;&gt; 0) = (1./sig(i)) - 1;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Right hand side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a = 2 $ (b &gt; 1.5);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Within Equations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sb(i)..  sum(j $ ij(i,j), x(i,j))  =l=  s(i);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Over Domain of Definition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gple(w,wp,te) $ ple(w,wp)..  yw(w,te) - yw(wp,te) =l= dpack;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/>
        </p:nvSpPr>
        <p:spPr>
          <a:xfrm>
            <a:off x="390100" y="1125800"/>
            <a:ext cx="8544000" cy="36879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292575" y="700090"/>
            <a:ext cx="6408000" cy="60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9402" lvl="0" marL="342900" rtl="0" algn="l">
              <a:spcBef>
                <a:spcPts val="800"/>
              </a:spcBef>
              <a:spcAft>
                <a:spcPts val="0"/>
              </a:spcAft>
              <a:buSzPts val="2115"/>
              <a:buChar char="▪"/>
            </a:pPr>
            <a:r>
              <a:rPr lang="en" sz="2115"/>
              <a:t>Core of GAMS syntax</a:t>
            </a:r>
            <a:endParaRPr b="1" sz="542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9" name="Google Shape;229;p26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Indexing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554950" y="1155800"/>
            <a:ext cx="81852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</a:t>
            </a: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Nested/Logical Chains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term.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[logical_condition1.where[logical_condition2.where[...]]]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term.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[logical_condition1 &amp; logical_condition2 &amp; ...]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</a:t>
            </a: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Left hand side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rho[i].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[sig[i]] = (1/sig[i]) - 1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</a:t>
            </a: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Right hand side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a = 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Number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(2).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[b &gt; 1.5]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</a:t>
            </a: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Within Equations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b[i] = gp.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(j.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[ij[i,j]], x[i,j]) &lt;= s[i]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</a:t>
            </a: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Over Domain of Definition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gple[w,wp,te].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[ple[w,wp]] = yw[w,te] - yw[wp,te] &lt;= dpack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 rot="-420656">
            <a:off x="5884173" y="2388952"/>
            <a:ext cx="2448004" cy="1041001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9EAD3"/>
                </a:solidFill>
                <a:latin typeface="Caveat"/>
                <a:ea typeface="Caveat"/>
                <a:cs typeface="Caveat"/>
                <a:sym typeface="Caveat"/>
              </a:rPr>
              <a:t>Same principles apply in </a:t>
            </a:r>
            <a:r>
              <a:rPr lang="en" sz="2700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GAMSPy</a:t>
            </a:r>
            <a:endParaRPr sz="2700"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 (not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)</a:t>
            </a:r>
            <a:endParaRPr/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etc…</a:t>
            </a:r>
            <a:endParaRPr/>
          </a:p>
        </p:txBody>
      </p:sp>
      <p:sp>
        <p:nvSpPr>
          <p:cNvPr id="238" name="Google Shape;238;p27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Specialized Operators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292575" y="1675775"/>
            <a:ext cx="8641500" cy="30084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 assignment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Sum((i,j)$(sameAs(i,j)), 1)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GAMSPy assignment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 = gp.Parameter(m, “b”)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[...]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gp.Domain</a:t>
            </a:r>
            <a:r>
              <a:rPr b="1" lang="en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(i,j).where[i.sameAs(j)], 1)</a:t>
            </a:r>
            <a:endParaRPr b="1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Max</a:t>
            </a:r>
            <a:r>
              <a:rPr lang="en"/>
              <a:t> (not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max</a:t>
            </a:r>
            <a:r>
              <a:rPr lang="en"/>
              <a:t>)</a:t>
            </a:r>
            <a:endParaRPr/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etc…</a:t>
            </a:r>
            <a:endParaRPr/>
          </a:p>
        </p:txBody>
      </p:sp>
      <p:sp>
        <p:nvSpPr>
          <p:cNvPr id="246" name="Google Shape;246;p28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Specialized Math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292575" y="1675775"/>
            <a:ext cx="8641500" cy="30105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 </a:t>
            </a:r>
            <a:r>
              <a:rPr b="1" lang="en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Set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Parameter</a:t>
            </a:r>
            <a:endParaRPr b="1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math </a:t>
            </a:r>
            <a:r>
              <a:rPr b="1" lang="en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Max</a:t>
            </a:r>
            <a:endParaRPr b="1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Set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i1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i2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i3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"])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Parameter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i1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i2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0.3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i3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2.5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b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Parameter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Max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/>
              <a:t>Aware of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lang="en"/>
              <a:t> but does not live in a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4" name="Google Shape;254;p29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Object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292575" y="1675775"/>
            <a:ext cx="8641500" cy="30105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magic 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m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equations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getEquations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problem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MIP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sense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min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objective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z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magic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solve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solver</a:t>
            </a:r>
            <a:r>
              <a:rPr b="1" lang="en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cplex</a:t>
            </a:r>
            <a:r>
              <a:rPr b="1" lang="en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 rot="561">
            <a:off x="4943651" y="1869865"/>
            <a:ext cx="3677700" cy="2607300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400"/>
              <a:buFont typeface="Montserrat"/>
              <a:buChar char="-"/>
            </a:pPr>
            <a:r>
              <a:rPr lang="en">
                <a:solidFill>
                  <a:srgbClr val="D9EAD3"/>
                </a:solidFill>
                <a:latin typeface="Montserrat"/>
                <a:ea typeface="Montserrat"/>
                <a:cs typeface="Montserrat"/>
                <a:sym typeface="Montserrat"/>
              </a:rPr>
              <a:t>Model instance generated at 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.solve()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400"/>
              <a:buFont typeface="Montserrat"/>
              <a:buChar char="-"/>
            </a:pPr>
            <a:r>
              <a:rPr lang="en">
                <a:solidFill>
                  <a:srgbClr val="D9EAD3"/>
                </a:solidFill>
                <a:latin typeface="Montserrat"/>
                <a:ea typeface="Montserrat"/>
                <a:cs typeface="Montserrat"/>
                <a:sym typeface="Montserrat"/>
              </a:rPr>
              <a:t>Frozen solves are easy with 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.freeze()</a:t>
            </a:r>
            <a:r>
              <a:rPr lang="en">
                <a:solidFill>
                  <a:srgbClr val="D9EAD3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.unfreeze()</a:t>
            </a:r>
            <a:endParaRPr>
              <a:solidFill>
                <a:srgbClr val="D9EA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</a:t>
            </a:r>
            <a:r>
              <a:rPr lang="en">
                <a:solidFill>
                  <a:srgbClr val="F4961A"/>
                </a:solidFill>
              </a:rPr>
              <a:t>Py</a:t>
            </a:r>
            <a:r>
              <a:rPr lang="en"/>
              <a:t> Process Flow</a:t>
            </a:r>
            <a:endParaRPr/>
          </a:p>
        </p:txBody>
      </p:sp>
      <p:sp>
        <p:nvSpPr>
          <p:cNvPr id="262" name="Google Shape;262;p30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25" y="786650"/>
            <a:ext cx="4046038" cy="405197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>
            <p:ph idx="2" type="body"/>
          </p:nvPr>
        </p:nvSpPr>
        <p:spPr>
          <a:xfrm>
            <a:off x="4675400" y="1085625"/>
            <a:ext cx="42585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▪"/>
            </a:pPr>
            <a:r>
              <a:rPr lang="en"/>
              <a:t>GAMS lives as a separate process behind the scenes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▪"/>
            </a:pPr>
            <a:r>
              <a:rPr lang="en"/>
              <a:t>Multiple Containers will spawn multiple GAMS processes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▪"/>
            </a:pPr>
            <a:r>
              <a:rPr lang="en"/>
              <a:t>Container changes  trigger synch w/ GAMS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▪"/>
            </a:pPr>
            <a:r>
              <a:rPr lang="en"/>
              <a:t>Moves data in bulk</a:t>
            </a:r>
            <a:endParaRPr sz="146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00" y="957325"/>
            <a:ext cx="582930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idx="1" type="body"/>
          </p:nvPr>
        </p:nvSpPr>
        <p:spPr>
          <a:xfrm rot="-668995">
            <a:off x="3163764" y="1606372"/>
            <a:ext cx="4402805" cy="1792763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Use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GAMSPy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in your academic life?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Submit creative code to academic@gams.com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Win an iPad!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6583450" y="3644050"/>
            <a:ext cx="23952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Deadline - April 1, 2025</a:t>
            </a:r>
            <a:endParaRPr sz="2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Award - May 15, 2025</a:t>
            </a:r>
            <a:endParaRPr sz="1300"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275" y="2256225"/>
            <a:ext cx="1317551" cy="13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GAMS</a:t>
            </a:r>
            <a:r>
              <a:rPr lang="en">
                <a:solidFill>
                  <a:srgbClr val="F4961A"/>
                </a:solidFill>
              </a:rPr>
              <a:t>Py</a:t>
            </a:r>
            <a:r>
              <a:rPr lang="en"/>
              <a:t>? - Performance</a:t>
            </a:r>
            <a:endParaRPr/>
          </a:p>
        </p:txBody>
      </p:sp>
      <p:sp>
        <p:nvSpPr>
          <p:cNvPr id="270" name="Google Shape;270;p31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25" y="849175"/>
            <a:ext cx="5010944" cy="40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137" y="1631625"/>
            <a:ext cx="1580425" cy="19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5642252" y="3687600"/>
            <a:ext cx="284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blog post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for more details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32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832"/>
              </a:buClr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Generates mathematical models (not instances) – pure representation of mathematical symbols, devoid of specific data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832"/>
              </a:buClr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GAMSPy leverages a GAMS backend to execute assignment operations, generate and solve models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832"/>
              </a:buClr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Access a broad set of state-of-the-art optimization solvers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832"/>
              </a:buClr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Unique and streamlined way to completely tasks like pre/post-processing and visualization – all in a single environment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GAMSPy works seamlessly with </a:t>
            </a:r>
            <a:r>
              <a:rPr lang="en" sz="1600" u="sng">
                <a:solidFill>
                  <a:srgbClr val="0000FF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GAMS MIRO</a:t>
            </a: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, </a:t>
            </a:r>
            <a:r>
              <a:rPr lang="en" sz="1600" u="sng">
                <a:solidFill>
                  <a:srgbClr val="0000FF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GAMS Engine</a:t>
            </a: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, and </a:t>
            </a:r>
            <a:r>
              <a:rPr lang="en" sz="1600" u="sng">
                <a:solidFill>
                  <a:srgbClr val="0000FF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NEOS</a:t>
            </a: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 (local machines vs. cloud/AWS machines)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832"/>
              </a:buClr>
              <a:buSzPts val="1600"/>
              <a:buChar char="▪"/>
            </a:pPr>
            <a:r>
              <a:rPr lang="en" sz="1600">
                <a:solidFill>
                  <a:srgbClr val="222832"/>
                </a:solidFill>
                <a:highlight>
                  <a:srgbClr val="FFFFFF"/>
                </a:highlight>
              </a:rPr>
              <a:t>GAMSPy is fully installable with one line – </a:t>
            </a:r>
            <a:r>
              <a:rPr b="1" lang="en" sz="1600">
                <a:solidFill>
                  <a:srgbClr val="22283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pip install gamspy</a:t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2283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/>
          <p:nvPr/>
        </p:nvSpPr>
        <p:spPr>
          <a:xfrm>
            <a:off x="3668975" y="1261250"/>
            <a:ext cx="5317200" cy="26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 (not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2" name="Google Shape;292;p34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Indexed Operations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292575" y="1447175"/>
            <a:ext cx="8641500" cy="3239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More complex objects (Domain)</a:t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Sum((i,j)$(sameAs(i,j)),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GAMSPy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gp.Parameter(m, “b”)</a:t>
            </a:r>
            <a:endParaRPr b="1" i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[...]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gp.Domain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(i,j).where[i.sameAs(j)],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4"/>
          <p:cNvSpPr txBox="1"/>
          <p:nvPr/>
        </p:nvSpPr>
        <p:spPr>
          <a:xfrm rot="376">
            <a:off x="5636050" y="1659200"/>
            <a:ext cx="2744100" cy="2814600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[...] -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saves the python object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295" name="Google Shape;295;p34"/>
          <p:cNvCxnSpPr/>
          <p:nvPr/>
        </p:nvCxnSpPr>
        <p:spPr>
          <a:xfrm>
            <a:off x="464400" y="3301200"/>
            <a:ext cx="450300" cy="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 (not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02" name="Google Shape;302;p35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Indexed Operations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292575" y="1447175"/>
            <a:ext cx="8641500" cy="3239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More complex objects (Domain)</a:t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Sum((i,j)$(sameAs(i,j)),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GAMSPy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gp.Parameter(m, “b”)</a:t>
            </a:r>
            <a:endParaRPr b="1" i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[...]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gp.Domain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(i,j).where[i.sameAs(j)],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 rot="376">
            <a:off x="5636050" y="1659200"/>
            <a:ext cx="2744100" cy="2814600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[...] -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saves the python object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- special GAMS Sum that is aware of GAMSPy symbols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05" name="Google Shape;305;p35"/>
          <p:cNvCxnSpPr/>
          <p:nvPr/>
        </p:nvCxnSpPr>
        <p:spPr>
          <a:xfrm>
            <a:off x="1191219" y="3301200"/>
            <a:ext cx="539700" cy="600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 (not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sum</a:t>
            </a:r>
            <a:r>
              <a:rPr lang="en"/>
              <a:t>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12" name="Google Shape;312;p36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Indexed Operations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292575" y="1447175"/>
            <a:ext cx="8641500" cy="3239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More complex objects (Domain)</a:t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Sum((i,j)$(sameAs(i,j)),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GAMSPy assignment</a:t>
            </a:r>
            <a:endParaRPr b="1" i="1" sz="1200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 = gp.Parameter(m, “b”)</a:t>
            </a:r>
            <a:endParaRPr b="1" i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[...]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gp.Domain</a:t>
            </a:r>
            <a:r>
              <a:rPr b="1" lang="en" sz="1200">
                <a:solidFill>
                  <a:srgbClr val="D3D3D3"/>
                </a:solidFill>
                <a:latin typeface="Courier New"/>
                <a:ea typeface="Courier New"/>
                <a:cs typeface="Courier New"/>
                <a:sym typeface="Courier New"/>
              </a:rPr>
              <a:t>(i,j).where[i.sameAs(j)], 1)</a:t>
            </a:r>
            <a:endParaRPr b="1" sz="1200">
              <a:solidFill>
                <a:srgbClr val="D3D3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36"/>
          <p:cNvSpPr txBox="1"/>
          <p:nvPr/>
        </p:nvSpPr>
        <p:spPr>
          <a:xfrm rot="376">
            <a:off x="5636050" y="1659200"/>
            <a:ext cx="2744100" cy="2814600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[...] -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saves the python object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gp.Sum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- special GAMS Sum that is aware of GAMSPy symbols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gp.Domain</a:t>
            </a:r>
            <a:r>
              <a:rPr lang="en">
                <a:solidFill>
                  <a:srgbClr val="D9EAD3"/>
                </a:solidFill>
                <a:latin typeface="Courier New"/>
                <a:ea typeface="Courier New"/>
                <a:cs typeface="Courier New"/>
                <a:sym typeface="Courier New"/>
              </a:rPr>
              <a:t> - exposes .where method (and others)</a:t>
            </a:r>
            <a:endParaRPr>
              <a:solidFill>
                <a:srgbClr val="D9EAD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15" name="Google Shape;315;p36"/>
          <p:cNvCxnSpPr/>
          <p:nvPr/>
        </p:nvCxnSpPr>
        <p:spPr>
          <a:xfrm flipH="1" rot="10800000">
            <a:off x="1836000" y="3293100"/>
            <a:ext cx="809700" cy="810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Easy to initialize symbols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22" name="Google Shape;322;p37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Indexing &amp; Slicing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292575" y="1447175"/>
            <a:ext cx="39951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abc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Parameter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Parameter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C594C5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90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1000</a:t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4572000" y="1447175"/>
            <a:ext cx="43620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  i  j  value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  a  d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  a  e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2  a  f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…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rgbClr val="6699CC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  i  j  value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  a  d   0.09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  a  e   0.09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2  a  f   0.09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…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Easy to initialize symbols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31" name="Google Shape;331;p38"/>
          <p:cNvSpPr txBox="1"/>
          <p:nvPr>
            <p:ph type="title"/>
          </p:nvPr>
        </p:nvSpPr>
        <p:spPr>
          <a:xfrm>
            <a:off x="292575" y="104500"/>
            <a:ext cx="66522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Indexing &amp; Slicing w/ Conditionals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292575" y="1447175"/>
            <a:ext cx="39951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abc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Parameter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Parameter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C594C5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"]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90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1000</a:t>
            </a:r>
            <a:endParaRPr b="1" i="1" sz="11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or</a:t>
            </a:r>
            <a:endParaRPr b="1" i="1" sz="11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where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sameAs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11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b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90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d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j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1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1000</a:t>
            </a:r>
            <a:endParaRPr b="1" sz="1100">
              <a:solidFill>
                <a:srgbClr val="FAB76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38"/>
          <p:cNvSpPr txBox="1"/>
          <p:nvPr/>
        </p:nvSpPr>
        <p:spPr>
          <a:xfrm>
            <a:off x="4572000" y="1447175"/>
            <a:ext cx="43620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1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  i  j  value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  a  d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  a  e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2  a  f    1.0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…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rgbClr val="6699CC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lang="en" sz="11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1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1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1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  i  j  value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  b  d   0.09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  b  e   0.09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2  b  f   0.09</a:t>
            </a:r>
            <a:endParaRPr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SzPts val="2100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Options</a:t>
            </a:r>
            <a:r>
              <a:rPr lang="en"/>
              <a:t> → passed in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.solve()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0" name="Google Shape;340;p39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GAMS Solve Options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471550" y="1238375"/>
            <a:ext cx="7916400" cy="3575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 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Variable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Equation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Model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Sense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Problem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Options</a:t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&lt; Model Algebra and Data &gt;</a:t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&lt; Define Model w/ equations &gt;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Model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equations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getEquations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problem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Problem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LP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sense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Sense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Max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objective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z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solve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options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Options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iteration_limit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C594C5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/>
        </p:nvSpPr>
        <p:spPr>
          <a:xfrm>
            <a:off x="471550" y="1238375"/>
            <a:ext cx="7916400" cy="3575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 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Variable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Equation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Model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Sense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Problem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Options</a:t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Container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&lt; Model Algebra and Data &gt;</a:t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&lt; Define Model w/ equations &gt;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Model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equations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getEquations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problem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Problem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LP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sense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Sense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Max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objective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z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solve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options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Options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iteration_limit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), </a:t>
            </a:r>
            <a:r>
              <a:rPr b="1" lang="en" sz="12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solver_options</a:t>
            </a:r>
            <a:r>
              <a:rPr b="1" lang="en" sz="12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{"</a:t>
            </a:r>
            <a:r>
              <a:rPr b="1" lang="en" sz="12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rtmaxv</a:t>
            </a:r>
            <a:r>
              <a:rPr b="1" lang="en" sz="12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200">
                <a:solidFill>
                  <a:schemeClr val="lt1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lang="en" sz="12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2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1.e12</a:t>
            </a:r>
            <a:r>
              <a:rPr b="1" lang="en" sz="12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"}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C594C5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0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Font typeface="Courier New"/>
              <a:buChar char="▪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ict structure (specific to solvers)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9" name="Google Shape;349;p40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Solver Options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4883425" y="4524450"/>
            <a:ext cx="3266400" cy="359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Gimme </a:t>
            </a:r>
            <a:r>
              <a:rPr lang="en"/>
              <a:t>GAMS</a:t>
            </a:r>
            <a:r>
              <a:rPr lang="en">
                <a:solidFill>
                  <a:schemeClr val="accent3"/>
                </a:solidFill>
              </a:rPr>
              <a:t>Py</a:t>
            </a:r>
            <a:r>
              <a:rPr lang="en"/>
              <a:t>!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" sz="1800"/>
              <a:t>Stable version released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" sz="1800"/>
              <a:t>Documentation: </a:t>
            </a:r>
            <a:r>
              <a:rPr b="1" lang="en" sz="180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gamspy.readthedocs.io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" sz="1800"/>
              <a:t>Model library (100+ models): </a:t>
            </a:r>
            <a:r>
              <a:rPr b="1" lang="en" sz="180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https://github.com/GAMS-dev/gamspy-examples</a:t>
            </a:r>
            <a:endParaRPr b="1" sz="1800">
              <a:solidFill>
                <a:srgbClr val="0000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84938" l="0" r="0" t="0"/>
          <a:stretch/>
        </p:blipFill>
        <p:spPr>
          <a:xfrm>
            <a:off x="959200" y="1241425"/>
            <a:ext cx="6962248" cy="7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7" name="Google Shape;357;p41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as Macros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58" name="Google Shape;358;p41"/>
          <p:cNvSpPr txBox="1"/>
          <p:nvPr/>
        </p:nvSpPr>
        <p:spPr>
          <a:xfrm>
            <a:off x="471550" y="1238375"/>
            <a:ext cx="7916400" cy="3575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$macro reciprocal(y) 1/y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scalar z, x1 /2/, x2 /3/;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z = reciprocal(x1) + reciprocal(x2);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display z;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# GAMSPy</a:t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def 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reciprocal</a:t>
            </a: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(y):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1 / y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m = gp.Container()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z = gp.Parameter(m, "z")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x1 = gp.Parameter(m, "x1", records=2)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x2 = gp.Parameter(m, "x2", records=3)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z[:] = 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reciprocal</a:t>
            </a: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(x1) + </a:t>
            </a:r>
            <a:r>
              <a:rPr b="1" lang="en">
                <a:solidFill>
                  <a:srgbClr val="A4C2F4"/>
                </a:solidFill>
                <a:latin typeface="Courier New"/>
                <a:ea typeface="Courier New"/>
                <a:cs typeface="Courier New"/>
                <a:sym typeface="Courier New"/>
              </a:rPr>
              <a:t>reciprocal</a:t>
            </a: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(x2)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Courier New"/>
                <a:ea typeface="Courier New"/>
                <a:cs typeface="Courier New"/>
                <a:sym typeface="Courier New"/>
              </a:rPr>
              <a:t>print(z.records)</a:t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42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GAMSPy – Under the Hood</a:t>
            </a:r>
            <a:endParaRPr/>
          </a:p>
        </p:txBody>
      </p:sp>
      <p:sp>
        <p:nvSpPr>
          <p:cNvPr id="365" name="Google Shape;365;p42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GAMS lives as a separate process behind the scenes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Multiple Containers will spawn multiple GAMS processes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Every time the Container changes the changes are synch’d with GAMS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GAMSPy is tuned to move data in bulk, merge operations are expensive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There can be performance implications</a:t>
            </a:r>
            <a:endParaRPr/>
          </a:p>
        </p:txBody>
      </p:sp>
      <p:pic>
        <p:nvPicPr>
          <p:cNvPr id="366" name="Google Shape;3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25" y="3630725"/>
            <a:ext cx="821175" cy="8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/>
          <p:nvPr/>
        </p:nvSpPr>
        <p:spPr>
          <a:xfrm>
            <a:off x="471550" y="1238375"/>
            <a:ext cx="7916400" cy="3575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 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200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i="1" lang="en" sz="1200">
                <a:solidFill>
                  <a:srgbClr val="6699CC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range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1000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Parameter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["</a:t>
            </a:r>
            <a:r>
              <a:rPr b="1" lang="en" sz="1200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"]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endParaRPr b="1" sz="1200">
              <a:solidFill>
                <a:srgbClr val="FAB76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["</a:t>
            </a:r>
            <a:r>
              <a:rPr b="1" lang="en" sz="1200">
                <a:solidFill>
                  <a:srgbClr val="A3CE9E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"]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b="1" sz="1200">
              <a:solidFill>
                <a:srgbClr val="FAB76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f.synchronize = False</a:t>
            </a:r>
            <a:endParaRPr b="1" sz="1200">
              <a:solidFill>
                <a:schemeClr val="accent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for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n 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i="1" lang="en" sz="1200">
                <a:solidFill>
                  <a:srgbClr val="6699CC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range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1000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b="1" sz="1200">
              <a:solidFill>
                <a:srgbClr val="FFFFFF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  f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200">
                <a:solidFill>
                  <a:srgbClr val="6699CC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str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)]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f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200">
                <a:solidFill>
                  <a:srgbClr val="6699CC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str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n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)]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+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f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200">
                <a:solidFill>
                  <a:srgbClr val="6699CC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str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n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)]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f.synchronize = True</a:t>
            </a:r>
            <a:endParaRPr b="1" sz="1200">
              <a:solidFill>
                <a:schemeClr val="accent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72" name="Google Shape;372;p43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43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</a:t>
            </a:r>
            <a:r>
              <a:rPr lang="en"/>
              <a:t>Synchronization</a:t>
            </a:r>
            <a:endParaRPr/>
          </a:p>
        </p:txBody>
      </p:sp>
      <p:cxnSp>
        <p:nvCxnSpPr>
          <p:cNvPr id="374" name="Google Shape;374;p43"/>
          <p:cNvCxnSpPr/>
          <p:nvPr/>
        </p:nvCxnSpPr>
        <p:spPr>
          <a:xfrm flipH="1" rot="10800000">
            <a:off x="2626675" y="3325875"/>
            <a:ext cx="998700" cy="99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75" name="Google Shape;375;p43"/>
          <p:cNvCxnSpPr/>
          <p:nvPr/>
        </p:nvCxnSpPr>
        <p:spPr>
          <a:xfrm flipH="1" rot="10800000">
            <a:off x="2626675" y="4164075"/>
            <a:ext cx="998700" cy="99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44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Loading on Solve</a:t>
            </a:r>
            <a:endParaRPr/>
          </a:p>
        </p:txBody>
      </p:sp>
      <p:sp>
        <p:nvSpPr>
          <p:cNvPr id="382" name="Google Shape;382;p44"/>
          <p:cNvSpPr txBox="1"/>
          <p:nvPr/>
        </p:nvSpPr>
        <p:spPr>
          <a:xfrm>
            <a:off x="471550" y="1238375"/>
            <a:ext cx="7916400" cy="35751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import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gamspy </a:t>
            </a:r>
            <a:r>
              <a:rPr b="1" lang="en" sz="1200">
                <a:solidFill>
                  <a:srgbClr val="C594C5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as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 gp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# model here</a:t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b="1" lang="en" sz="1200">
                <a:solidFill>
                  <a:srgbClr val="FFFFFF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solve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200">
                <a:solidFill>
                  <a:srgbClr val="FAB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load_symbols</a:t>
            </a:r>
            <a:r>
              <a:rPr b="1" lang="en" sz="1200">
                <a:solidFill>
                  <a:srgbClr val="FA876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1200">
                <a:solidFill>
                  <a:srgbClr val="D5CED9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="1" lang="en" sz="1200">
                <a:solidFill>
                  <a:srgbClr val="5FB3B3"/>
                </a:solidFill>
                <a:highlight>
                  <a:srgbClr val="262A33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200">
              <a:solidFill>
                <a:srgbClr val="5FB3B3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62A3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accent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9D9D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/>
          <p:nvPr>
            <p:ph idx="1" type="body"/>
          </p:nvPr>
        </p:nvSpPr>
        <p:spPr>
          <a:xfrm>
            <a:off x="292575" y="700088"/>
            <a:ext cx="64080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Clr>
                <a:srgbClr val="4C4D4E"/>
              </a:buClr>
              <a:buSzPts val="2100"/>
              <a:buChar char="▪"/>
            </a:pPr>
            <a:r>
              <a:rPr lang="en">
                <a:solidFill>
                  <a:srgbClr val="4C4D4E"/>
                </a:solidFill>
              </a:rPr>
              <a:t>Can access all GAMS-like files (gms, lst, log, etc…)</a:t>
            </a:r>
            <a:endParaRPr>
              <a:solidFill>
                <a:srgbClr val="4C4D4E"/>
              </a:solidFill>
            </a:endParaRPr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rgbClr val="4C4D4E"/>
              </a:buClr>
              <a:buSzPts val="2100"/>
              <a:buChar char="▪"/>
            </a:pPr>
            <a:r>
              <a:rPr lang="en">
                <a:solidFill>
                  <a:srgbClr val="4C4D4E"/>
                </a:solidFill>
              </a:rPr>
              <a:t>Specify </a:t>
            </a:r>
            <a:r>
              <a:rPr lang="en">
                <a:solidFill>
                  <a:srgbClr val="4C4D4E"/>
                </a:solidFill>
                <a:latin typeface="Courier New"/>
                <a:ea typeface="Courier New"/>
                <a:cs typeface="Courier New"/>
                <a:sym typeface="Courier New"/>
              </a:rPr>
              <a:t>working_directory</a:t>
            </a:r>
            <a:endParaRPr>
              <a:solidFill>
                <a:srgbClr val="4C4D4E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9" name="Google Shape;389;p45"/>
          <p:cNvSpPr txBox="1"/>
          <p:nvPr>
            <p:ph type="title"/>
          </p:nvPr>
        </p:nvSpPr>
        <p:spPr>
          <a:xfrm>
            <a:off x="292574" y="104494"/>
            <a:ext cx="50574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Debugging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90" name="Google Shape;390;p45"/>
          <p:cNvSpPr txBox="1"/>
          <p:nvPr/>
        </p:nvSpPr>
        <p:spPr>
          <a:xfrm>
            <a:off x="471544" y="2056763"/>
            <a:ext cx="79164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from gamspy import Container</a:t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 = Container(</a:t>
            </a:r>
            <a:r>
              <a:rPr b="1" lang="en" sz="1200">
                <a:solidFill>
                  <a:schemeClr val="accent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working_directory="."</a:t>
            </a:r>
            <a:r>
              <a:rPr b="1" lang="en" sz="12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&lt; Model &gt;</a:t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3D3D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model.solve()</a:t>
            </a:r>
            <a:endParaRPr b="1" sz="1200">
              <a:solidFill>
                <a:srgbClr val="D3D3D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accent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292575" y="700100"/>
            <a:ext cx="7567500" cy="281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342900" rtl="0" algn="l">
              <a:spcBef>
                <a:spcPts val="800"/>
              </a:spcBef>
              <a:spcAft>
                <a:spcPts val="0"/>
              </a:spcAft>
              <a:buSzPts val="2100"/>
              <a:buFont typeface="Courier New"/>
              <a:buChar char="▪"/>
            </a:pPr>
            <a:r>
              <a:rPr lang="en"/>
              <a:t>Symbols hold references to other symbols</a:t>
            </a:r>
            <a:endParaRPr/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▪"/>
            </a:pPr>
            <a:r>
              <a:rPr lang="en"/>
              <a:t>What if a Symbol changes? →</a:t>
            </a:r>
            <a:r>
              <a:rPr i="1" lang="en"/>
              <a:t> GT can overwrite!</a:t>
            </a:r>
            <a:endParaRPr i="1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7" name="Google Shape;397;p46"/>
          <p:cNvSpPr txBox="1"/>
          <p:nvPr>
            <p:ph type="title"/>
          </p:nvPr>
        </p:nvSpPr>
        <p:spPr>
          <a:xfrm>
            <a:off x="292575" y="104500"/>
            <a:ext cx="6249000" cy="485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Object Creation = Convenience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98" name="Google Shape;398;p46"/>
          <p:cNvSpPr txBox="1"/>
          <p:nvPr/>
        </p:nvSpPr>
        <p:spPr>
          <a:xfrm>
            <a:off x="4572000" y="1828163"/>
            <a:ext cx="3816000" cy="275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Why is this helpful?</a:t>
            </a:r>
            <a:endParaRPr b="1" i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Jupyter environments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constantly running cells out of “order”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Maintains links for consistent Container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Helps flatten the learning curve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6"/>
          <p:cNvSpPr txBox="1"/>
          <p:nvPr/>
        </p:nvSpPr>
        <p:spPr>
          <a:xfrm>
            <a:off x="471544" y="1828163"/>
            <a:ext cx="3816000" cy="2756700"/>
          </a:xfrm>
          <a:prstGeom prst="rect">
            <a:avLst/>
          </a:prstGeom>
          <a:solidFill>
            <a:srgbClr val="23262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gt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Container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gt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abc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gt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i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ab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900">
              <a:solidFill>
                <a:srgbClr val="6699CC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j hold a reference to i</a:t>
            </a:r>
            <a:endParaRPr b="1" i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9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]))</a:t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True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# call constructor -&gt; j still has valid link to i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gt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Set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records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b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("</a:t>
            </a:r>
            <a:r>
              <a:rPr b="1" lang="en" sz="900">
                <a:solidFill>
                  <a:srgbClr val="A3CE9E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abcdef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"))</a:t>
            </a:r>
            <a:endParaRPr b="1" i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900">
                <a:solidFill>
                  <a:srgbClr val="FA8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==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i="1" lang="en" sz="900">
                <a:solidFill>
                  <a:srgbClr val="6699CC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j</a:t>
            </a:r>
            <a:r>
              <a:rPr b="1" lang="en" sz="900">
                <a:solidFill>
                  <a:srgbClr val="FFFFFF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domain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b="1" lang="en" sz="900">
                <a:solidFill>
                  <a:srgbClr val="FAB76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b="1" lang="en" sz="900">
                <a:solidFill>
                  <a:srgbClr val="5FB3B3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]))</a:t>
            </a:r>
            <a:endParaRPr b="1" sz="9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5CED9"/>
                </a:solidFill>
                <a:highlight>
                  <a:srgbClr val="23262E"/>
                </a:highlight>
                <a:latin typeface="Courier New"/>
                <a:ea typeface="Courier New"/>
                <a:cs typeface="Courier New"/>
                <a:sym typeface="Courier New"/>
              </a:rPr>
              <a:t>True</a:t>
            </a:r>
            <a:endParaRPr b="1" sz="9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CED9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FB3B3"/>
              </a:solidFill>
              <a:highlight>
                <a:srgbClr val="2326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3653775" y="3040900"/>
            <a:ext cx="5186100" cy="18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3653800" y="935200"/>
            <a:ext cx="5186100" cy="19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8384400" y="4942872"/>
            <a:ext cx="548700" cy="222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393625" y="935200"/>
            <a:ext cx="3085800" cy="19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Modeling Platform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Platform Independent A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lgebraic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Modeling Language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IBM Plex Sans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Commercial and Academic Solvers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IBM Plex Sans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APIs for major programming languages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6239625" y="1419413"/>
            <a:ext cx="2561100" cy="12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Graphical UI Generator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Turns models into web applications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Extendable with custom code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Local or Server Installation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6427125" y="3345425"/>
            <a:ext cx="2373600" cy="138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Deployment Solution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IBM Plex Sans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Solves GAMS models on centralized resources </a:t>
            </a:r>
            <a:br>
              <a:rPr lang="en" sz="1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(on-prem or cloud)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IBM Plex Sans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REST API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Management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GAMS  job scheduling &amp; </a:t>
            </a:r>
            <a:br>
              <a:rPr lang="en" sz="1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Load balancing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887" y="1076095"/>
            <a:ext cx="1770030" cy="10136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5"/>
          <p:cNvGrpSpPr/>
          <p:nvPr/>
        </p:nvGrpSpPr>
        <p:grpSpPr>
          <a:xfrm>
            <a:off x="3708141" y="3489762"/>
            <a:ext cx="2694526" cy="1251367"/>
            <a:chOff x="1323074" y="989550"/>
            <a:chExt cx="3454963" cy="1782828"/>
          </a:xfrm>
        </p:grpSpPr>
        <p:sp>
          <p:nvSpPr>
            <p:cNvPr descr="Cloud" id="109" name="Google Shape;109;p15"/>
            <p:cNvSpPr/>
            <p:nvPr/>
          </p:nvSpPr>
          <p:spPr>
            <a:xfrm>
              <a:off x="2063095" y="989550"/>
              <a:ext cx="2714942" cy="1752130"/>
            </a:xfrm>
            <a:custGeom>
              <a:rect b="b" l="l" r="r" t="t"/>
              <a:pathLst>
                <a:path extrusionOk="0" h="1684740" w="2959065">
                  <a:moveTo>
                    <a:pt x="2541262" y="838600"/>
                  </a:moveTo>
                  <a:cubicBezTo>
                    <a:pt x="2530729" y="838600"/>
                    <a:pt x="2516685" y="838600"/>
                    <a:pt x="2506152" y="838600"/>
                  </a:cubicBezTo>
                  <a:cubicBezTo>
                    <a:pt x="2506152" y="838600"/>
                    <a:pt x="2506152" y="838600"/>
                    <a:pt x="2506152" y="838600"/>
                  </a:cubicBezTo>
                  <a:cubicBezTo>
                    <a:pt x="2506152" y="666563"/>
                    <a:pt x="2421889" y="508569"/>
                    <a:pt x="2284962" y="410263"/>
                  </a:cubicBezTo>
                  <a:cubicBezTo>
                    <a:pt x="2144524" y="311956"/>
                    <a:pt x="1965465" y="287379"/>
                    <a:pt x="1803960" y="343554"/>
                  </a:cubicBezTo>
                  <a:cubicBezTo>
                    <a:pt x="1670544" y="83743"/>
                    <a:pt x="1375623" y="-49673"/>
                    <a:pt x="1094747" y="17035"/>
                  </a:cubicBezTo>
                  <a:cubicBezTo>
                    <a:pt x="813870" y="83743"/>
                    <a:pt x="610234" y="336532"/>
                    <a:pt x="610234" y="627942"/>
                  </a:cubicBezTo>
                  <a:cubicBezTo>
                    <a:pt x="610234" y="627942"/>
                    <a:pt x="610234" y="631453"/>
                    <a:pt x="610234" y="634964"/>
                  </a:cubicBezTo>
                  <a:cubicBezTo>
                    <a:pt x="417131" y="603365"/>
                    <a:pt x="224029" y="684117"/>
                    <a:pt x="104656" y="838600"/>
                  </a:cubicBezTo>
                  <a:cubicBezTo>
                    <a:pt x="-11206" y="996593"/>
                    <a:pt x="-32271" y="1203739"/>
                    <a:pt x="48481" y="1379287"/>
                  </a:cubicBezTo>
                  <a:cubicBezTo>
                    <a:pt x="132744" y="1554836"/>
                    <a:pt x="308292" y="1670697"/>
                    <a:pt x="501394" y="1681230"/>
                  </a:cubicBezTo>
                  <a:lnTo>
                    <a:pt x="501394" y="1684741"/>
                  </a:lnTo>
                  <a:lnTo>
                    <a:pt x="2537751" y="1684741"/>
                  </a:lnTo>
                  <a:cubicBezTo>
                    <a:pt x="2769474" y="1684741"/>
                    <a:pt x="2959066" y="1495149"/>
                    <a:pt x="2959066" y="1263426"/>
                  </a:cubicBezTo>
                  <a:cubicBezTo>
                    <a:pt x="2959066" y="1031703"/>
                    <a:pt x="2772985" y="838600"/>
                    <a:pt x="2541262" y="838600"/>
                  </a:cubicBezTo>
                  <a:close/>
                </a:path>
              </a:pathLst>
            </a:custGeom>
            <a:solidFill>
              <a:srgbClr val="BFC3D6"/>
            </a:solidFill>
            <a:ln cap="flat" cmpd="sng" w="1905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0" name="Google Shape;110;p15"/>
            <p:cNvGrpSpPr/>
            <p:nvPr/>
          </p:nvGrpSpPr>
          <p:grpSpPr>
            <a:xfrm>
              <a:off x="2846991" y="2317855"/>
              <a:ext cx="1508575" cy="278399"/>
              <a:chOff x="4583391" y="2033238"/>
              <a:chExt cx="3431700" cy="633300"/>
            </a:xfrm>
          </p:grpSpPr>
          <p:sp>
            <p:nvSpPr>
              <p:cNvPr id="111" name="Google Shape;111;p15"/>
              <p:cNvSpPr/>
              <p:nvPr/>
            </p:nvSpPr>
            <p:spPr>
              <a:xfrm>
                <a:off x="4583391" y="2259896"/>
                <a:ext cx="3431700" cy="235200"/>
              </a:xfrm>
              <a:prstGeom prst="rect">
                <a:avLst/>
              </a:prstGeom>
              <a:solidFill>
                <a:srgbClr val="7F8DA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rgbClr val="252B39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274955" y="2033238"/>
                <a:ext cx="734400" cy="6333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4971A"/>
              </a:solidFill>
              <a:ln cap="flat" cmpd="sng" w="1905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18000" spcFirstLastPara="1" rIns="18000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FFFF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3</a:t>
                </a:r>
                <a:endParaRPr sz="7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6108843" y="2033238"/>
                <a:ext cx="734400" cy="6333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4971A"/>
              </a:solidFill>
              <a:ln cap="flat" cmpd="sng" w="1905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18000" spcFirstLastPara="1" rIns="18000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FFFF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2</a:t>
                </a:r>
                <a:endParaRPr sz="7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6942732" y="2033238"/>
                <a:ext cx="734400" cy="6333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4971A"/>
              </a:solidFill>
              <a:ln cap="flat" cmpd="sng" w="1905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18000" spcFirstLastPara="1" rIns="18000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FFFF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1</a:t>
                </a:r>
                <a:endParaRPr sz="70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id="115" name="Google Shape;115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50850" y="1245529"/>
              <a:ext cx="625199" cy="1010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116" name="Google Shape;116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76053" y="1272807"/>
              <a:ext cx="459129" cy="459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5"/>
            <p:cNvSpPr/>
            <p:nvPr/>
          </p:nvSpPr>
          <p:spPr>
            <a:xfrm>
              <a:off x="1323074" y="2092878"/>
              <a:ext cx="1168500" cy="679500"/>
            </a:xfrm>
            <a:prstGeom prst="parallelogram">
              <a:avLst>
                <a:gd fmla="val 25000" name="adj"/>
              </a:avLst>
            </a:prstGeom>
            <a:gradFill>
              <a:gsLst>
                <a:gs pos="0">
                  <a:srgbClr val="4D5058"/>
                </a:gs>
                <a:gs pos="50000">
                  <a:srgbClr val="242A3A"/>
                </a:gs>
                <a:gs pos="100000">
                  <a:srgbClr val="1E2433"/>
                </a:gs>
              </a:gsLst>
              <a:lin ang="54007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Gateway</a:t>
              </a:r>
              <a:br>
                <a:rPr b="0" i="0" lang="en" sz="7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</a:br>
              <a:r>
                <a:rPr b="0" i="0" lang="en" sz="700" u="none" cap="none" strike="noStrike">
                  <a:solidFill>
                    <a:srgbClr val="FFFFFF"/>
                  </a:solidFill>
                  <a:latin typeface="Montserrat ExtraLight"/>
                  <a:ea typeface="Montserrat ExtraLight"/>
                  <a:cs typeface="Montserrat ExtraLight"/>
                  <a:sym typeface="Montserrat ExtraLight"/>
                </a:rPr>
                <a:t>REST API</a:t>
              </a:r>
              <a:endParaRPr b="0" i="0" sz="700" u="none" cap="none" strike="noStrik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 rot="5400000">
              <a:off x="2511383" y="2281846"/>
              <a:ext cx="215700" cy="350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12700">
              <a:solidFill>
                <a:srgbClr val="43434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52B39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367350" y="1563675"/>
              <a:ext cx="283500" cy="529200"/>
            </a:xfrm>
            <a:prstGeom prst="bentArrow">
              <a:avLst>
                <a:gd fmla="val 35811" name="adj1"/>
                <a:gd fmla="val 37813" name="adj2"/>
                <a:gd fmla="val 25000" name="adj3"/>
                <a:gd fmla="val 43750" name="adj4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0" name="Google Shape;1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4100" y="1002554"/>
            <a:ext cx="742267" cy="3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8286" y="3098375"/>
            <a:ext cx="657510" cy="3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393625" y="3041000"/>
            <a:ext cx="3085800" cy="18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Mathematical Modeling in Python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Uncompromised performance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Char char="■"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Seamless pipeline management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293" y="3191049"/>
            <a:ext cx="1082077" cy="26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300" y="1020325"/>
            <a:ext cx="937805" cy="2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>
            <p:ph type="title"/>
          </p:nvPr>
        </p:nvSpPr>
        <p:spPr>
          <a:xfrm>
            <a:off x="390100" y="139325"/>
            <a:ext cx="74214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GAMS Ecosystem</a:t>
            </a:r>
            <a:endParaRPr sz="2400"/>
          </a:p>
        </p:txBody>
      </p:sp>
      <p:cxnSp>
        <p:nvCxnSpPr>
          <p:cNvPr id="126" name="Google Shape;126;p15"/>
          <p:cNvCxnSpPr/>
          <p:nvPr/>
        </p:nvCxnSpPr>
        <p:spPr>
          <a:xfrm>
            <a:off x="812500" y="2955848"/>
            <a:ext cx="7287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3599575" y="1628100"/>
            <a:ext cx="0" cy="269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5788" y="786713"/>
            <a:ext cx="3992413" cy="39924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8384400" y="4942872"/>
            <a:ext cx="548700" cy="222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 b="0" l="0" r="54683" t="0"/>
          <a:stretch/>
        </p:blipFill>
        <p:spPr>
          <a:xfrm rot="1372773">
            <a:off x="4103574" y="2212151"/>
            <a:ext cx="336373" cy="3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5">
            <a:alphaModFix/>
          </a:blip>
          <a:srcRect b="0" l="0" r="66369" t="0"/>
          <a:stretch/>
        </p:blipFill>
        <p:spPr>
          <a:xfrm rot="548215">
            <a:off x="4241608" y="2681725"/>
            <a:ext cx="221122" cy="30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6"/>
          <p:cNvGrpSpPr/>
          <p:nvPr/>
        </p:nvGrpSpPr>
        <p:grpSpPr>
          <a:xfrm>
            <a:off x="3563226" y="2345543"/>
            <a:ext cx="443624" cy="452400"/>
            <a:chOff x="1129851" y="1767943"/>
            <a:chExt cx="443624" cy="452400"/>
          </a:xfrm>
        </p:grpSpPr>
        <p:sp>
          <p:nvSpPr>
            <p:cNvPr id="138" name="Google Shape;138;p16"/>
            <p:cNvSpPr/>
            <p:nvPr/>
          </p:nvSpPr>
          <p:spPr>
            <a:xfrm rot="-516061">
              <a:off x="1157374" y="1794670"/>
              <a:ext cx="387154" cy="39894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9" name="Google Shape;139;p16"/>
            <p:cNvPicPr preferRelativeResize="0"/>
            <p:nvPr/>
          </p:nvPicPr>
          <p:blipFill rotWithShape="1">
            <a:blip r:embed="rId6">
              <a:alphaModFix/>
            </a:blip>
            <a:srcRect b="0" l="0" r="72084" t="0"/>
            <a:stretch/>
          </p:blipFill>
          <p:spPr>
            <a:xfrm rot="-514499">
              <a:off x="1157466" y="1794704"/>
              <a:ext cx="388441" cy="3988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16"/>
          <p:cNvSpPr txBox="1"/>
          <p:nvPr>
            <p:ph type="title"/>
          </p:nvPr>
        </p:nvSpPr>
        <p:spPr>
          <a:xfrm>
            <a:off x="390100" y="139325"/>
            <a:ext cx="74214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GAMS Ecosystem</a:t>
            </a:r>
            <a:endParaRPr sz="2400"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7">
            <a:alphaModFix/>
          </a:blip>
          <a:srcRect b="0" l="0" r="74616" t="0"/>
          <a:stretch/>
        </p:blipFill>
        <p:spPr>
          <a:xfrm rot="-698813">
            <a:off x="3756930" y="2825240"/>
            <a:ext cx="373815" cy="365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Solving Complex Problems</a:t>
            </a:r>
            <a:endParaRPr/>
          </a:p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390100" y="933450"/>
            <a:ext cx="85440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… </a:t>
            </a:r>
            <a:r>
              <a:rPr lang="en"/>
              <a:t>not all about the model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Data cleaning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Data manipulation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/>
              <a:t>Data visualization</a:t>
            </a:r>
            <a:endParaRPr/>
          </a:p>
        </p:txBody>
      </p:sp>
      <p:sp>
        <p:nvSpPr>
          <p:cNvPr id="148" name="Google Shape;148;p17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875" y="2571750"/>
            <a:ext cx="3152400" cy="18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575" y="1047825"/>
            <a:ext cx="3673477" cy="245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875" y="786737"/>
            <a:ext cx="7282237" cy="40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 Pipeline</a:t>
            </a:r>
            <a:endParaRPr/>
          </a:p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474" y="860875"/>
            <a:ext cx="1652174" cy="4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671" y="1778897"/>
            <a:ext cx="1646679" cy="48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250" y="3501425"/>
            <a:ext cx="8806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4206" y="1184975"/>
            <a:ext cx="629821" cy="4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5900" y="3501413"/>
            <a:ext cx="151447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is…</a:t>
            </a:r>
            <a:endParaRPr/>
          </a:p>
        </p:txBody>
      </p:sp>
      <p:sp>
        <p:nvSpPr>
          <p:cNvPr id="168" name="Google Shape;168;p19"/>
          <p:cNvSpPr txBox="1"/>
          <p:nvPr>
            <p:ph idx="1" type="body"/>
          </p:nvPr>
        </p:nvSpPr>
        <p:spPr>
          <a:xfrm>
            <a:off x="628650" y="933450"/>
            <a:ext cx="52791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/>
              <a:t>… very popular</a:t>
            </a:r>
            <a:endParaRPr b="1" sz="18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9" name="Google Shape;169;p19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1734" y="2022600"/>
            <a:ext cx="1223526" cy="10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>
            <p:ph type="title"/>
          </p:nvPr>
        </p:nvSpPr>
        <p:spPr>
          <a:xfrm>
            <a:off x="390099" y="139325"/>
            <a:ext cx="6743100" cy="64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is…</a:t>
            </a:r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628650" y="933450"/>
            <a:ext cx="5279100" cy="375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… very popular</a:t>
            </a:r>
            <a:endParaRPr sz="1800">
              <a:solidFill>
                <a:srgbClr val="CCCCCC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/>
              <a:t>… a universal translator</a:t>
            </a:r>
            <a:endParaRPr b="1"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/>
              <a:t>… extendable &amp; customizable</a:t>
            </a:r>
            <a:endParaRPr b="1"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/>
              <a:t>… performant (if careful)</a:t>
            </a:r>
            <a:endParaRPr b="1" sz="1800"/>
          </a:p>
        </p:txBody>
      </p:sp>
      <p:sp>
        <p:nvSpPr>
          <p:cNvPr id="177" name="Google Shape;177;p20"/>
          <p:cNvSpPr txBox="1"/>
          <p:nvPr>
            <p:ph idx="12" type="sldNum"/>
          </p:nvPr>
        </p:nvSpPr>
        <p:spPr>
          <a:xfrm>
            <a:off x="8385350" y="4942725"/>
            <a:ext cx="548700" cy="20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801" y="1091712"/>
            <a:ext cx="1955249" cy="1356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644" y="1842944"/>
            <a:ext cx="1457600" cy="1457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050" y="3081900"/>
            <a:ext cx="1604549" cy="16045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252B39"/>
      </a:dk1>
      <a:lt1>
        <a:srgbClr val="FFFFFF"/>
      </a:lt1>
      <a:dk2>
        <a:srgbClr val="30383B"/>
      </a:dk2>
      <a:lt2>
        <a:srgbClr val="E1EAF0"/>
      </a:lt2>
      <a:accent1>
        <a:srgbClr val="2D7DD2"/>
      </a:accent1>
      <a:accent2>
        <a:srgbClr val="8A7E72"/>
      </a:accent2>
      <a:accent3>
        <a:srgbClr val="F4971A"/>
      </a:accent3>
      <a:accent4>
        <a:srgbClr val="215D9D"/>
      </a:accent4>
      <a:accent5>
        <a:srgbClr val="675E55"/>
      </a:accent5>
      <a:accent6>
        <a:srgbClr val="E1EAF0"/>
      </a:accent6>
      <a:hlink>
        <a:srgbClr val="30383B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